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3" roundtripDataSignature="AMtx7mj+oWFkt7gXUKZUS5rWxD/xohPb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3095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04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077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08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7343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64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5127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739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614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16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6687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440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adnikzdrowie.pl/zdrowie/stomatologia/zeby-budowa-zeba-aa-cfzw-sKMG-MKLL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poradnikzdrowie.pl/zdrowie/stomatologia/slinianki-gruczoly-slinowe-budowa-rola-choroby-aa-Embs-fk1C-JxtL.html" TargetMode="External"/><Relationship Id="rId4" Type="http://schemas.openxmlformats.org/officeDocument/2006/relationships/hyperlink" Target="https://www.poradnikzdrowie.pl/zdrowie/uklad-pokarmowy/jezyk-budowa-i-rola-choroby-jezyka-aa-kJ8a-ys8v-swMD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adnikzdrowie.pl/zdrowie/stomatologia/zgorzel-zeba-przyczyny-objawy-leczenie-aa-L8Yx-1cEg-HZok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oradnikzdrowie.pl/sprawdz-sie/objawy/nieprzyjemny-zapach-ust-halitoza-co-powoduje-nieswiezy-oddech-i-jak-so-aa-UvKY-gPxg-uZ2m.html" TargetMode="External"/><Relationship Id="rId5" Type="http://schemas.openxmlformats.org/officeDocument/2006/relationships/hyperlink" Target="https://www.poradnikzdrowie.pl/sprawdz-sie/objawy/dlaczego-krwawia-dziasla-przyczyny-krwawienia-z-dziasel-aa-QWWo-LxJ7-55ED.html" TargetMode="External"/><Relationship Id="rId4" Type="http://schemas.openxmlformats.org/officeDocument/2006/relationships/hyperlink" Target="https://www.poradnikzdrowie.pl/zdrowie/stomatologia/ropien-zeba-przyczyny-objawy-leczenie-aa-8azY-NF8P-7Mt1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2218044" y="557980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l-PL" dirty="0"/>
              <a:t>PROGRAM ZDROWIA JAMY USTNEJ I ZAPOBIEGANIA PRÓCHNICY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684211" y="3843867"/>
            <a:ext cx="1064255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43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„Zdrowe zęby mamy – marchewkę zajadamy”.</a:t>
            </a:r>
            <a:endParaRPr sz="26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3600" dirty="0">
                <a:solidFill>
                  <a:schemeClr val="bg1"/>
                </a:solidFill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dirty="0">
                <a:solidFill>
                  <a:schemeClr val="bg1"/>
                </a:solidFill>
              </a:rPr>
              <a:t>PLAN SZKOLENIOWY  2022/2023                                                                Przygotowała: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dirty="0">
                <a:solidFill>
                  <a:schemeClr val="bg1"/>
                </a:solidFill>
              </a:rPr>
              <a:t>                                                                                                  Koordynator Pańczyk Joanna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41" name="Google Shape;141;p10"/>
          <p:cNvSpPr txBox="1">
            <a:spLocks noGrp="1"/>
          </p:cNvSpPr>
          <p:nvPr>
            <p:ph type="subTitle" idx="1"/>
          </p:nvPr>
        </p:nvSpPr>
        <p:spPr>
          <a:xfrm>
            <a:off x="619579" y="324465"/>
            <a:ext cx="10959153" cy="5704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dirty="0"/>
              <a:t>   </a:t>
            </a:r>
            <a:r>
              <a:rPr lang="pl-PL" sz="2600" b="1" dirty="0"/>
              <a:t>3.2 Uzębienie mleczne.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Mleczaki towarzyszą każdemu z nas od mniej więcej </a:t>
            </a:r>
            <a:r>
              <a:rPr lang="pl-PL" sz="2000" u="sng" dirty="0">
                <a:solidFill>
                  <a:srgbClr val="7030A0"/>
                </a:solidFill>
              </a:rPr>
              <a:t>6 miesiąca </a:t>
            </a:r>
            <a:r>
              <a:rPr lang="pl-PL" sz="2000" dirty="0"/>
              <a:t>do około </a:t>
            </a:r>
            <a:r>
              <a:rPr lang="pl-PL" sz="2000" u="sng" dirty="0">
                <a:solidFill>
                  <a:srgbClr val="7030A0"/>
                </a:solidFill>
              </a:rPr>
              <a:t>6-13 roku życia.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Otóż dzieci posiadają łącznie </a:t>
            </a:r>
            <a:r>
              <a:rPr lang="pl-PL" sz="2000" b="1" dirty="0">
                <a:solidFill>
                  <a:srgbClr val="7030A0"/>
                </a:solidFill>
              </a:rPr>
              <a:t>20 </a:t>
            </a:r>
            <a:r>
              <a:rPr lang="pl-PL" sz="2000" dirty="0"/>
              <a:t>zębów mlecznych.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Wśród nich wyróżnić możemy;</a:t>
            </a:r>
            <a:endParaRPr dirty="0"/>
          </a:p>
          <a:p>
            <a:pPr marL="4846638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  <a:tabLst>
                <a:tab pos="6007100" algn="l"/>
              </a:tabLst>
            </a:pPr>
            <a:r>
              <a:rPr lang="pl-PL" sz="2000" dirty="0"/>
              <a:t>8 siekaczy, </a:t>
            </a:r>
            <a:endParaRPr dirty="0"/>
          </a:p>
          <a:p>
            <a:pPr marL="4846638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  <a:tabLst>
                <a:tab pos="6007100" algn="l"/>
              </a:tabLst>
            </a:pPr>
            <a:r>
              <a:rPr lang="pl-PL" sz="2000" dirty="0"/>
              <a:t>4 kły </a:t>
            </a:r>
            <a:endParaRPr dirty="0"/>
          </a:p>
          <a:p>
            <a:pPr marL="4846638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  <a:tabLst>
                <a:tab pos="6007100" algn="l"/>
              </a:tabLst>
            </a:pPr>
            <a:r>
              <a:rPr lang="pl-PL" sz="2000" dirty="0"/>
              <a:t>8 trzonowców.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 W uzębieniu mlecznym brakuje zatem </a:t>
            </a:r>
            <a:r>
              <a:rPr lang="pl-PL" sz="2000" u="sng" dirty="0">
                <a:solidFill>
                  <a:srgbClr val="7030A0"/>
                </a:solidFill>
              </a:rPr>
              <a:t>zębów przedtrzonowych</a:t>
            </a:r>
            <a:r>
              <a:rPr lang="pl-PL" sz="2000" dirty="0"/>
              <a:t>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 </a:t>
            </a:r>
            <a:r>
              <a:rPr lang="pl-PL" sz="2000" u="sng" dirty="0">
                <a:solidFill>
                  <a:srgbClr val="7030A0"/>
                </a:solidFill>
              </a:rPr>
              <a:t>Mleczaki</a:t>
            </a:r>
            <a:r>
              <a:rPr lang="pl-PL" sz="2000" dirty="0"/>
              <a:t> są biało-niebieskie, a zdrowe zęby stałe mają kremowy odcień. Szyjka mleczaków jest otoczona obręczą ze szkliwa.</a:t>
            </a:r>
            <a:endParaRPr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47" name="Google Shape;147;p11"/>
          <p:cNvSpPr txBox="1">
            <a:spLocks noGrp="1"/>
          </p:cNvSpPr>
          <p:nvPr>
            <p:ph type="subTitle" idx="1"/>
          </p:nvPr>
        </p:nvSpPr>
        <p:spPr>
          <a:xfrm>
            <a:off x="531088" y="216310"/>
            <a:ext cx="10959153" cy="5704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b="1" dirty="0"/>
              <a:t>   3.2 Uzębienie mleczne.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</p:txBody>
      </p:sp>
      <p:sp>
        <p:nvSpPr>
          <p:cNvPr id="148" name="Google Shape;148;p11"/>
          <p:cNvSpPr/>
          <p:nvPr/>
        </p:nvSpPr>
        <p:spPr>
          <a:xfrm>
            <a:off x="1331464" y="1127965"/>
            <a:ext cx="9921923" cy="4647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b="0" i="0" u="sng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2000" u="sng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Mleczaki</a:t>
            </a:r>
            <a:r>
              <a:rPr lang="pl-PL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są unerwione, mają korzeń 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Ból zęba mlecznego jest tak samo dotkliwy, jak ból zęba stałego.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Leczenie mleczaków ,ułatwi stałym zębom właściwe rozstawienie w jamie ustnej.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Pomimo że </a:t>
            </a:r>
            <a:r>
              <a:rPr lang="pl-P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zęby </a:t>
            </a:r>
            <a:r>
              <a:rPr lang="pl-PL" sz="1800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mleczne</a:t>
            </a: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są słabiej zmineralizowane, to ich rola w prawidłowym rozwoju zgryzu dziecka jest nieoceniona.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Lakowanie </a:t>
            </a:r>
            <a:r>
              <a:rPr lang="pl-PL" sz="1800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mleczaków t</a:t>
            </a: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metoda profilaktyki rozwoju zmian próchniczych w całkowicie zdrowych zębach. </a:t>
            </a:r>
            <a:r>
              <a:rPr lang="pl-PL" sz="1800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Zabieg</a:t>
            </a: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polega na pokryciu specjalnym uszczelniaczem (lakiem) fragmentów zębów – bruzd, szczelin i zagłębień, które sprzyjają gromadzeniu resztek pokarmowych.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Często </a:t>
            </a:r>
            <a:r>
              <a:rPr lang="pl-PL" sz="1800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wyrwanie</a:t>
            </a: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mleczaka nie wymaga znieczulenia i przebiega bezboleśnie. Jest to związane                                   z fizjologicznym procesem resorpcji korzenia </a:t>
            </a:r>
            <a:r>
              <a:rPr lang="pl-PL" sz="1800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zęba mlecznego.  </a:t>
            </a: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Zdrowe </a:t>
            </a:r>
            <a:r>
              <a:rPr lang="pl-PL" sz="1800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zęby mleczne</a:t>
            </a:r>
            <a:r>
              <a:rPr lang="pl-P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usuwamy tylko wtedy, gdy taki zabieg zalecany jest przez ortodontę w celu przeprowadzenia skutecznego leczenia ortodontycznego lub gdy mleczak utrudnia wyrzynanie się stałego uzębienia.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54" name="Google Shape;154;p12"/>
          <p:cNvSpPr txBox="1">
            <a:spLocks noGrp="1"/>
          </p:cNvSpPr>
          <p:nvPr>
            <p:ph type="subTitle" idx="1"/>
          </p:nvPr>
        </p:nvSpPr>
        <p:spPr>
          <a:xfrm>
            <a:off x="668740" y="914400"/>
            <a:ext cx="10959153" cy="5704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b="1" dirty="0"/>
              <a:t>3.3 Uzębienie stałe.   </a:t>
            </a:r>
            <a:endParaRPr sz="2000" b="1" dirty="0"/>
          </a:p>
        </p:txBody>
      </p:sp>
      <p:pic>
        <p:nvPicPr>
          <p:cNvPr id="155" name="Google Shape;155;p12" descr="Uzębienie mieszane – Prisma Dent, Adrian Marc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31388" y="2046600"/>
            <a:ext cx="7529225" cy="313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"/>
          <p:cNvSpPr txBox="1">
            <a:spLocks noGrp="1"/>
          </p:cNvSpPr>
          <p:nvPr>
            <p:ph type="ctrTitle"/>
          </p:nvPr>
        </p:nvSpPr>
        <p:spPr>
          <a:xfrm>
            <a:off x="1414818" y="709683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61" name="Google Shape;161;p13"/>
          <p:cNvSpPr txBox="1">
            <a:spLocks noGrp="1"/>
          </p:cNvSpPr>
          <p:nvPr>
            <p:ph type="subTitle" idx="1"/>
          </p:nvPr>
        </p:nvSpPr>
        <p:spPr>
          <a:xfrm>
            <a:off x="668740" y="914400"/>
            <a:ext cx="10959153" cy="5704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/>
              <a:t>3.3 Uzębienie stałe.  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/>
              <a:t>Zęby liczy się odwrotnie do wskazówek zegara .Zaczynamy od prawej /swojej/ strony 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pic>
        <p:nvPicPr>
          <p:cNvPr id="162" name="Google Shape;162;p13" descr="Zęby fantomowe do modelu AG-3 - Intertech dental - sklep stomatologiczny i  hurtownia farmaceutyczn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36577" y="2547950"/>
            <a:ext cx="6718850" cy="309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68" name="Google Shape;168;p14"/>
          <p:cNvSpPr txBox="1">
            <a:spLocks noGrp="1"/>
          </p:cNvSpPr>
          <p:nvPr>
            <p:ph type="subTitle" idx="1"/>
          </p:nvPr>
        </p:nvSpPr>
        <p:spPr>
          <a:xfrm>
            <a:off x="678572" y="137652"/>
            <a:ext cx="10959153" cy="5704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b="1" dirty="0"/>
              <a:t>3.3 Uzębienie stałe.   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Najbardziej z przodu znajdują się </a:t>
            </a:r>
            <a:r>
              <a:rPr lang="pl-PL" sz="2800" b="1" dirty="0">
                <a:solidFill>
                  <a:srgbClr val="C00000"/>
                </a:solidFill>
              </a:rPr>
              <a:t>siekacze</a:t>
            </a:r>
            <a:r>
              <a:rPr lang="pl-PL" sz="2000" dirty="0">
                <a:solidFill>
                  <a:srgbClr val="C00000"/>
                </a:solidFill>
              </a:rPr>
              <a:t> </a:t>
            </a:r>
            <a:r>
              <a:rPr lang="pl-PL" sz="2000" dirty="0"/>
              <a:t>przyśrodkowe („jedynki”), </a:t>
            </a: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następnie </a:t>
            </a:r>
            <a:r>
              <a:rPr lang="pl-PL" sz="2800" b="1" dirty="0">
                <a:solidFill>
                  <a:srgbClr val="C00000"/>
                </a:solidFill>
              </a:rPr>
              <a:t>siekacze</a:t>
            </a:r>
            <a:r>
              <a:rPr lang="pl-PL" sz="2000" dirty="0">
                <a:solidFill>
                  <a:srgbClr val="C00000"/>
                </a:solidFill>
              </a:rPr>
              <a:t> </a:t>
            </a:r>
            <a:r>
              <a:rPr lang="pl-PL" sz="2000" dirty="0"/>
              <a:t>boczne („dwójki”).</a:t>
            </a: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000"/>
              <a:buNone/>
            </a:pPr>
            <a:r>
              <a:rPr lang="pl-PL" sz="2800" b="1" dirty="0">
                <a:solidFill>
                  <a:srgbClr val="C00000"/>
                </a:solidFill>
              </a:rPr>
              <a:t>kły</a:t>
            </a:r>
            <a:r>
              <a:rPr lang="pl-PL" sz="2000" dirty="0"/>
              <a:t> („trójki”),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800" b="1" dirty="0">
                <a:solidFill>
                  <a:srgbClr val="C00000"/>
                </a:solidFill>
              </a:rPr>
              <a:t>zęby</a:t>
            </a:r>
            <a:r>
              <a:rPr lang="pl-PL" sz="2800" dirty="0">
                <a:solidFill>
                  <a:srgbClr val="C00000"/>
                </a:solidFill>
              </a:rPr>
              <a:t> </a:t>
            </a:r>
            <a:r>
              <a:rPr lang="pl-PL" sz="2800" b="1" dirty="0">
                <a:solidFill>
                  <a:srgbClr val="C00000"/>
                </a:solidFill>
              </a:rPr>
              <a:t>przedtrzonowe: </a:t>
            </a:r>
            <a:endParaRPr sz="2800" b="1" dirty="0">
              <a:solidFill>
                <a:srgbClr val="C00000"/>
              </a:solidFill>
            </a:endParaRPr>
          </a:p>
          <a:p>
            <a:pPr marL="982663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pierwsze („czwórki”) i</a:t>
            </a:r>
            <a:r>
              <a:rPr lang="pl-PL" dirty="0"/>
              <a:t> </a:t>
            </a:r>
            <a:r>
              <a:rPr lang="pl-PL" sz="2000" dirty="0"/>
              <a:t>drugie („piątki”)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b="1" dirty="0"/>
              <a:t> </a:t>
            </a:r>
            <a:r>
              <a:rPr lang="pl-PL" sz="2800" b="1" dirty="0">
                <a:solidFill>
                  <a:srgbClr val="C00000"/>
                </a:solidFill>
              </a:rPr>
              <a:t>zęby</a:t>
            </a:r>
            <a:r>
              <a:rPr lang="pl-PL" sz="2800" dirty="0">
                <a:solidFill>
                  <a:srgbClr val="C00000"/>
                </a:solidFill>
              </a:rPr>
              <a:t> </a:t>
            </a:r>
            <a:r>
              <a:rPr lang="pl-PL" sz="2800" b="1" dirty="0">
                <a:solidFill>
                  <a:srgbClr val="C00000"/>
                </a:solidFill>
              </a:rPr>
              <a:t>trzonowe:</a:t>
            </a:r>
            <a:endParaRPr sz="2000" b="1" dirty="0">
              <a:solidFill>
                <a:srgbClr val="C00000"/>
              </a:solidFill>
            </a:endParaRPr>
          </a:p>
          <a:p>
            <a:pPr marL="982663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pierwsze („szóstki”), </a:t>
            </a:r>
            <a:endParaRPr sz="2000" dirty="0"/>
          </a:p>
          <a:p>
            <a:pPr marL="982663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drugie („siódemki”) i czasami trzecie („ósemki”) .</a:t>
            </a:r>
            <a:endParaRPr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"/>
          <p:cNvSpPr txBox="1">
            <a:spLocks noGrp="1"/>
          </p:cNvSpPr>
          <p:nvPr>
            <p:ph type="ctrTitle"/>
          </p:nvPr>
        </p:nvSpPr>
        <p:spPr>
          <a:xfrm>
            <a:off x="1637731" y="818864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74" name="Google Shape;174;p15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b="1" dirty="0"/>
              <a:t>IV. Higiena jamy ustnej.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4.1 Przybory 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l-PL" sz="1800" dirty="0"/>
              <a:t>Przybory powinny być kolorowe i zachęcać dzieci do mycia zębów w formie zabawy /klepsydra czasowa, nakładka dla niemowląt/.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pic>
        <p:nvPicPr>
          <p:cNvPr id="175" name="Google Shape;175;p15" descr="Akcesoria pomocne w myciu zębów - zabawkowicz.p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57100" y="3492100"/>
            <a:ext cx="4230525" cy="193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5" descr="BabyOno, szczoteczka do zębów dla niemowląt, na palec, niebieska, 1 szt. -  Portal DOZ.p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570" y="3138985"/>
            <a:ext cx="3333750" cy="28796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82" name="Google Shape;182;p16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b="1" dirty="0"/>
              <a:t>4.2 Technika mycia zębów.</a:t>
            </a:r>
            <a:endParaRPr b="1" dirty="0"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000"/>
              <a:buFont typeface="Noto Sans Symbols"/>
              <a:buChar char="⮚"/>
            </a:pPr>
            <a:r>
              <a:rPr lang="pl-PL" sz="2000" b="1" dirty="0">
                <a:solidFill>
                  <a:srgbClr val="C55A11"/>
                </a:solidFill>
              </a:rPr>
              <a:t>Szczotkowanie zębów</a:t>
            </a:r>
            <a:r>
              <a:rPr lang="pl-PL" sz="2000" dirty="0"/>
              <a:t> zaczyna się od zewnętrznej powierzchni zębów, przy zaciśniętych szczękach.                                                                                                        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pl-PL" sz="2000" dirty="0"/>
              <a:t>Następnie należy je rozchylić, by przejść do czyszczenia powierzchni żujących i potem do wewnętrznych części zębów.                                                                                       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pl-PL" sz="2000" dirty="0"/>
              <a:t> Ruchami okrężnymi należy szczotkować zewnętrzną powierzchnię zębów, następnie przy szeroko otwartych ustach można przejść do powierzchni wewnętrznej .                                                                                                                             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pl-PL" sz="2000" dirty="0"/>
              <a:t>Na koniec dobrze jest wyczyścić zęby wzdłuż linii dziąseł 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pl-PL" sz="2000" dirty="0"/>
              <a:t>Wystarczy wypluć nadmiar pasty i opłukać twarz wodą.</a:t>
            </a:r>
            <a:endParaRPr dirty="0"/>
          </a:p>
          <a:p>
            <a:pPr marL="342900" lvl="0" indent="-215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dirty="0"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000"/>
              <a:buFont typeface="Noto Sans Symbols"/>
              <a:buChar char="⮚"/>
            </a:pPr>
            <a:r>
              <a:rPr lang="pl-PL" sz="2000" b="1" dirty="0">
                <a:solidFill>
                  <a:srgbClr val="C55A11"/>
                </a:solidFill>
              </a:rPr>
              <a:t>Mycie zębów u dziecka </a:t>
            </a:r>
            <a:r>
              <a:rPr lang="pl-PL" sz="2000" dirty="0"/>
              <a:t>powinno odbywać się dwa razy dziennie, szczególnie dużą wagę powinno się przykładać do dokładnego szczotkowania ich przed nocą. </a:t>
            </a:r>
            <a:endParaRPr dirty="0"/>
          </a:p>
          <a:p>
            <a:pPr marL="342900" lvl="0" indent="-2159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88" name="Google Shape;188;p17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b="1" dirty="0"/>
              <a:t>4.2 Technika mycia zębów.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/>
          </a:p>
        </p:txBody>
      </p:sp>
      <p:pic>
        <p:nvPicPr>
          <p:cNvPr id="189" name="Google Shape;189;p17" descr="Grafika wektorowa, ikony, ilustracje Myć Zęby na licencji royalty-free -  iSto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2993" y="1885953"/>
            <a:ext cx="9151925" cy="3886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95" name="Google Shape;195;p18"/>
          <p:cNvSpPr txBox="1">
            <a:spLocks noGrp="1"/>
          </p:cNvSpPr>
          <p:nvPr>
            <p:ph type="subTitle" idx="1"/>
          </p:nvPr>
        </p:nvSpPr>
        <p:spPr>
          <a:xfrm>
            <a:off x="786581" y="272822"/>
            <a:ext cx="10432025" cy="6029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04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10400" b="1" dirty="0"/>
              <a:t>4.2 Technika mycia zębów.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ct val="100000"/>
              <a:buNone/>
            </a:pPr>
            <a:r>
              <a:rPr lang="pl-PL" sz="9600" dirty="0">
                <a:solidFill>
                  <a:srgbClr val="C55A11"/>
                </a:solidFill>
              </a:rPr>
              <a:t>Najczęstsze błędy , jakie popełniamy przy myciu zębów;</a:t>
            </a:r>
            <a:endParaRPr sz="9600" dirty="0">
              <a:solidFill>
                <a:srgbClr val="C55A1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ct val="100000"/>
              <a:buNone/>
            </a:pPr>
            <a:endParaRPr sz="9600" dirty="0">
              <a:solidFill>
                <a:srgbClr val="C55A1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1: Twarda szczoteczka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Większość wybiera twarde szczoteczki do mycia zębów, co nie jest dobrą decyzją. Szczoteczki tego rodzaju mogą powodować podrażnienia </a:t>
            </a:r>
            <a:r>
              <a:rPr lang="pl-PL" sz="8000" b="1" dirty="0">
                <a:solidFill>
                  <a:srgbClr val="C55A11"/>
                </a:solidFill>
              </a:rPr>
              <a:t>(miękka szczoteczka).</a:t>
            </a:r>
            <a:endParaRPr lang="pl-PL" b="1" dirty="0">
              <a:solidFill>
                <a:srgbClr val="C55A1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pl-PL" sz="8000" b="1" dirty="0">
              <a:solidFill>
                <a:srgbClr val="C55A1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2: Mycie z pominięciem języka oraz dziąseł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Szczotkowanie powinno iść w parze z myciem takich miejsc jak: </a:t>
            </a:r>
            <a:r>
              <a:rPr lang="pl-PL" sz="8000" b="1" dirty="0">
                <a:solidFill>
                  <a:srgbClr val="C55A11"/>
                </a:solidFill>
              </a:rPr>
              <a:t>język oraz wewnętrzna strona policzków. </a:t>
            </a:r>
            <a:endParaRPr sz="8000" b="1" dirty="0">
              <a:solidFill>
                <a:srgbClr val="C55A1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3: Zbyt mocne dociskanie szczoteczki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Odruch tego rodzaju  wpływa niekorzystnie na kondycję dziąseł </a:t>
            </a:r>
            <a:r>
              <a:rPr lang="pl-PL" sz="8000" dirty="0">
                <a:solidFill>
                  <a:srgbClr val="C55A11"/>
                </a:solidFill>
              </a:rPr>
              <a:t>(</a:t>
            </a:r>
            <a:r>
              <a:rPr lang="pl-PL" sz="8000" b="1" dirty="0">
                <a:solidFill>
                  <a:srgbClr val="C55A11"/>
                </a:solidFill>
              </a:rPr>
              <a:t>krwawienie).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4: Zła technika szczotkowania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Zalecaną techniką mycia jest </a:t>
            </a:r>
            <a:r>
              <a:rPr lang="pl-PL" sz="8000" b="1" dirty="0">
                <a:solidFill>
                  <a:srgbClr val="C55A11"/>
                </a:solidFill>
              </a:rPr>
              <a:t>ruch wymiatający</a:t>
            </a:r>
            <a:r>
              <a:rPr lang="pl-PL" sz="8000" dirty="0"/>
              <a:t>. </a:t>
            </a: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dirty="0"/>
              <a:t>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9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01" name="Google Shape;201;p19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7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10400" b="1" dirty="0"/>
              <a:t>4.2 Technika mycia zębów.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ct val="100000"/>
              <a:buNone/>
            </a:pPr>
            <a:r>
              <a:rPr lang="pl-PL" sz="9600" dirty="0">
                <a:solidFill>
                  <a:srgbClr val="C55A11"/>
                </a:solidFill>
              </a:rPr>
              <a:t>Najczęstsze błędy , jakie popełniamy przy myciu zębów;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5: Zbyt krótkie szczotkowanie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Jest to jeden z częściej popełnianych błędów przy myciu zębów </a:t>
            </a:r>
            <a:r>
              <a:rPr lang="pl-PL" sz="8000" b="1" dirty="0">
                <a:solidFill>
                  <a:srgbClr val="C55A11"/>
                </a:solidFill>
              </a:rPr>
              <a:t>( 2 - 3 minuty).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b="1" dirty="0">
              <a:solidFill>
                <a:srgbClr val="C55A1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                      6: Mycie zębów zaraz po spożyciu cytrusów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Może doprowadzić do osłabienia szkliwa - kwasy wydobyte z owoców </a:t>
            </a:r>
            <a:r>
              <a:rPr lang="pl-PL" sz="8000" b="1" dirty="0">
                <a:solidFill>
                  <a:srgbClr val="C55A11"/>
                </a:solidFill>
              </a:rPr>
              <a:t>(po 10 minutach).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 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   7: Zbyt duża ilość pasty do zębów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Większość uważa, że duża ilość pasty - lepiej działa na czystość zębów </a:t>
            </a:r>
            <a:r>
              <a:rPr lang="pl-PL" sz="8000" b="1" dirty="0">
                <a:solidFill>
                  <a:srgbClr val="C55A11"/>
                </a:solidFill>
              </a:rPr>
              <a:t>( 1 - 2 cm pasty)</a:t>
            </a:r>
            <a:endParaRPr sz="8000" b="1" dirty="0">
              <a:solidFill>
                <a:srgbClr val="C55A1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 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               8: Brak prawidłowej higieny szczoteczki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8000" dirty="0"/>
              <a:t>Po myciu zębów ,nie oczyszczamy szczoteczki do zębów </a:t>
            </a:r>
            <a:r>
              <a:rPr lang="pl-PL" sz="8000" b="1" dirty="0">
                <a:solidFill>
                  <a:srgbClr val="C55A11"/>
                </a:solidFill>
              </a:rPr>
              <a:t>( po każdym myciu zębów). </a:t>
            </a:r>
            <a:endParaRPr b="1" dirty="0">
              <a:solidFill>
                <a:srgbClr val="C55A1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type="subTitle" idx="1"/>
          </p:nvPr>
        </p:nvSpPr>
        <p:spPr>
          <a:xfrm>
            <a:off x="1307691" y="483267"/>
            <a:ext cx="9144000" cy="5359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</a:pPr>
            <a:r>
              <a:rPr lang="pl-PL" sz="3900" b="1" dirty="0"/>
              <a:t>Plan szkolenia:</a:t>
            </a:r>
            <a:endParaRPr b="1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</a:pPr>
            <a:br>
              <a:rPr lang="pl-PL" sz="2550" b="1" dirty="0"/>
            </a:br>
            <a:r>
              <a:rPr lang="pl-PL" sz="2300" b="1" dirty="0">
                <a:solidFill>
                  <a:schemeClr val="tx1"/>
                </a:solidFill>
              </a:rPr>
              <a:t>I. Zasady ogólne.</a:t>
            </a:r>
            <a:br>
              <a:rPr lang="pl-PL" sz="2300" b="1" dirty="0">
                <a:solidFill>
                  <a:schemeClr val="tx1"/>
                </a:solidFill>
              </a:rPr>
            </a:br>
            <a:r>
              <a:rPr lang="pl-PL" sz="2300" b="1" dirty="0">
                <a:solidFill>
                  <a:schemeClr val="tx1"/>
                </a:solidFill>
              </a:rPr>
              <a:t>1.1 Diagnoza potrzeb.</a:t>
            </a:r>
            <a:br>
              <a:rPr lang="pl-PL" sz="2300" b="1" dirty="0">
                <a:solidFill>
                  <a:schemeClr val="tx1"/>
                </a:solidFill>
              </a:rPr>
            </a:br>
            <a:r>
              <a:rPr lang="pl-PL" sz="2300" b="1" dirty="0">
                <a:solidFill>
                  <a:schemeClr val="tx1"/>
                </a:solidFill>
              </a:rPr>
              <a:t>1.2.Cele główne i szczegółowe.                                                                                              II. Jama ustna.</a:t>
            </a:r>
            <a:br>
              <a:rPr lang="pl-PL" sz="2300" b="1" dirty="0">
                <a:solidFill>
                  <a:schemeClr val="tx1"/>
                </a:solidFill>
              </a:rPr>
            </a:br>
            <a:r>
              <a:rPr lang="pl-PL" sz="2300" b="1" dirty="0">
                <a:solidFill>
                  <a:schemeClr val="tx1"/>
                </a:solidFill>
              </a:rPr>
              <a:t>2.1 Budowa jamy ustnej.</a:t>
            </a:r>
            <a:br>
              <a:rPr lang="pl-PL" sz="2300" b="1" dirty="0">
                <a:solidFill>
                  <a:schemeClr val="tx1"/>
                </a:solidFill>
              </a:rPr>
            </a:br>
            <a:r>
              <a:rPr lang="pl-PL" sz="2300" b="1" dirty="0">
                <a:solidFill>
                  <a:schemeClr val="tx1"/>
                </a:solidFill>
              </a:rPr>
              <a:t>2.2 Choroby jamy ustnej – próchnica.</a:t>
            </a:r>
            <a:br>
              <a:rPr lang="pl-PL" sz="2300" b="1" dirty="0">
                <a:solidFill>
                  <a:schemeClr val="tx1"/>
                </a:solidFill>
              </a:rPr>
            </a:br>
            <a:r>
              <a:rPr lang="pl-PL" sz="2300" b="1" dirty="0">
                <a:solidFill>
                  <a:schemeClr val="tx1"/>
                </a:solidFill>
              </a:rPr>
              <a:t>III. Uzębienie mleczne i stałe.</a:t>
            </a:r>
            <a:br>
              <a:rPr lang="pl-PL" sz="2300" b="1" dirty="0">
                <a:solidFill>
                  <a:schemeClr val="tx1"/>
                </a:solidFill>
              </a:rPr>
            </a:br>
            <a:r>
              <a:rPr lang="pl-PL" sz="2300" b="1" dirty="0">
                <a:solidFill>
                  <a:schemeClr val="tx1"/>
                </a:solidFill>
              </a:rPr>
              <a:t>3.1 Budowa zęba.</a:t>
            </a:r>
            <a:br>
              <a:rPr lang="pl-PL" sz="2300" b="1" dirty="0">
                <a:solidFill>
                  <a:schemeClr val="tx1"/>
                </a:solidFill>
              </a:rPr>
            </a:br>
            <a:r>
              <a:rPr lang="pl-PL" sz="2300" b="1" dirty="0">
                <a:solidFill>
                  <a:schemeClr val="tx1"/>
                </a:solidFill>
              </a:rPr>
              <a:t>3.2 Uzębienie mleczne.</a:t>
            </a:r>
            <a:br>
              <a:rPr lang="pl-PL" sz="2300" b="1" dirty="0">
                <a:solidFill>
                  <a:schemeClr val="tx1"/>
                </a:solidFill>
              </a:rPr>
            </a:br>
            <a:r>
              <a:rPr lang="pl-PL" sz="2300" b="1" dirty="0">
                <a:solidFill>
                  <a:schemeClr val="tx1"/>
                </a:solidFill>
              </a:rPr>
              <a:t>3.3 Uzębienie stałe.                                                                                                                    IV .Higiena  jamy ustnej.                                                                                                            4.1 Przybory.                                                                                                                              4.2 Technika szczotkowania zębów.                                                                                   V. Zdrowe jedzenie – zdrowe zęby.                                                                                 5.1 Produkty wskazane.                                                                                                         5.2 Produkty zakazane.          </a:t>
            </a:r>
            <a:r>
              <a:rPr lang="pl-PL" sz="2000" b="1" dirty="0">
                <a:solidFill>
                  <a:schemeClr val="tx1"/>
                </a:solidFill>
              </a:rPr>
              <a:t>                                                                                                       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0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07" name="Google Shape;207;p20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/>
              <a:t>V. Zdrowe jedzenie  – zdrowe zęby.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/>
              <a:t>5.1. Produkty wskazane 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/>
              <a:t>Co jeść na słabe zęby?</a:t>
            </a:r>
            <a:endParaRPr sz="26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/>
              <a:t>Bogate w wapń są przetwory mleczne, takie jak </a:t>
            </a:r>
            <a:r>
              <a:rPr lang="pl-PL" sz="2000" b="1">
                <a:solidFill>
                  <a:srgbClr val="002060"/>
                </a:solidFill>
              </a:rPr>
              <a:t>jogurt, kefir </a:t>
            </a:r>
            <a:r>
              <a:rPr lang="pl-PL" sz="2000"/>
              <a:t>czy </a:t>
            </a:r>
            <a:r>
              <a:rPr lang="pl-PL" sz="2000" b="1">
                <a:solidFill>
                  <a:srgbClr val="002060"/>
                </a:solidFill>
              </a:rPr>
              <a:t>twaróg</a:t>
            </a:r>
            <a:r>
              <a:rPr lang="pl-PL" sz="2000" b="1">
                <a:solidFill>
                  <a:srgbClr val="00B0F0"/>
                </a:solidFill>
              </a:rPr>
              <a:t>.</a:t>
            </a:r>
            <a:r>
              <a:rPr lang="pl-PL" sz="2000"/>
              <a:t> Osoby, u których występuje alergia na białko krowie, mogą suplementować wapń jedząc produkty roślinne: </a:t>
            </a:r>
            <a:r>
              <a:rPr lang="pl-PL" sz="2000" b="1">
                <a:solidFill>
                  <a:srgbClr val="002060"/>
                </a:solidFill>
              </a:rPr>
              <a:t>migdały, fasolę, szpinak, rukolę , szczypiorek oraz nasiona </a:t>
            </a:r>
            <a:r>
              <a:rPr lang="pl-PL" sz="2000"/>
              <a:t>(sezam). Drugim składnikiem budulcowym </a:t>
            </a:r>
            <a:r>
              <a:rPr lang="pl-PL" sz="2000" b="1"/>
              <a:t>zębów</a:t>
            </a:r>
            <a:r>
              <a:rPr lang="pl-PL" sz="2000"/>
              <a:t> jest fosfor.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/>
              <a:t>Co jeść na słabe dziąsła?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/>
              <a:t>Witamina C zapobiega krwawieniu </a:t>
            </a:r>
            <a:r>
              <a:rPr lang="pl-PL" sz="2000" b="1"/>
              <a:t>dziąseł</a:t>
            </a:r>
            <a:r>
              <a:rPr lang="pl-PL" sz="2000"/>
              <a:t> i zapewnia dobrą kondycję tkanek przyzębia, natomiast witamina K pomaga w prawidłowym formowaniu tkanki kostnej. Warto więc uwzględnić w diecie </a:t>
            </a:r>
            <a:r>
              <a:rPr lang="pl-PL" sz="2000" b="1">
                <a:solidFill>
                  <a:srgbClr val="002060"/>
                </a:solidFill>
              </a:rPr>
              <a:t>nać pietruszki, truskawki, kapustę, kalarepę, jarmuż, owoce dzikiej róży i czerwoną paprykę.</a:t>
            </a:r>
            <a:endParaRPr sz="20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1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13" name="Google Shape;213;p21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/>
              <a:t>V. Zdrowe jedzenie  – zdrowe zęby.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/>
              <a:t>5.1. Produkty wskazane .</a:t>
            </a:r>
            <a:endParaRPr/>
          </a:p>
        </p:txBody>
      </p:sp>
      <p:pic>
        <p:nvPicPr>
          <p:cNvPr id="214" name="Google Shape;214;p21" descr="ZDROWE ODŻYWIANIE | TalentowiSKO Banków Spółdzielczych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3075" y="2524836"/>
            <a:ext cx="6687403" cy="3862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2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20" name="Google Shape;220;p22"/>
          <p:cNvSpPr txBox="1">
            <a:spLocks noGrp="1"/>
          </p:cNvSpPr>
          <p:nvPr>
            <p:ph type="subTitle" idx="1"/>
          </p:nvPr>
        </p:nvSpPr>
        <p:spPr>
          <a:xfrm>
            <a:off x="1181778" y="314192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4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 dirty="0"/>
              <a:t>V. Zdrowe jedzenie  – zdrowe zęby.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dirty="0"/>
              <a:t>5.1. Produkty wskazane 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dirty="0"/>
              <a:t>Co pić na zdrowe zęby?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Ze względu na dużą zawartość fluoru (szklanka herbaty dostarcza do 0,2 mg tego pierwiastka) </a:t>
            </a:r>
            <a:r>
              <a:rPr lang="pl-PL" sz="2000" b="1" dirty="0">
                <a:solidFill>
                  <a:srgbClr val="002060"/>
                </a:solidFill>
              </a:rPr>
              <a:t>herbata</a:t>
            </a:r>
            <a:r>
              <a:rPr lang="pl-PL" sz="2000" dirty="0">
                <a:solidFill>
                  <a:srgbClr val="00B0F0"/>
                </a:solidFill>
              </a:rPr>
              <a:t> </a:t>
            </a:r>
            <a:r>
              <a:rPr lang="pl-PL" sz="2000" dirty="0"/>
              <a:t>wzmacnia szkliwo i utrudnia tworzenie się płytki nazębnej. Pomaga walczyć z próchnicą i chorobami przyzębia w każdym wieku. Warto ją </a:t>
            </a:r>
            <a:r>
              <a:rPr lang="pl-PL" sz="2000" b="1" dirty="0"/>
              <a:t>pić</a:t>
            </a:r>
            <a:r>
              <a:rPr lang="pl-PL" sz="2000" dirty="0"/>
              <a:t>, mimo że podobnie jak jej czarna odmiana pozostawia na </a:t>
            </a:r>
            <a:r>
              <a:rPr lang="pl-PL" sz="2000" b="1" dirty="0"/>
              <a:t>zębach</a:t>
            </a:r>
            <a:r>
              <a:rPr lang="pl-PL" sz="2000" dirty="0"/>
              <a:t> osad.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dirty="0"/>
              <a:t>Co lubią nasze zęby?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Zdecydowanie najzdrowsze dla naszych </a:t>
            </a:r>
            <a:r>
              <a:rPr lang="pl-PL" sz="2000" b="1" dirty="0"/>
              <a:t>zębów</a:t>
            </a:r>
            <a:r>
              <a:rPr lang="pl-PL" sz="2000" dirty="0"/>
              <a:t> </a:t>
            </a:r>
            <a:r>
              <a:rPr lang="pl-PL" sz="2000" b="1" dirty="0"/>
              <a:t>są </a:t>
            </a:r>
            <a:r>
              <a:rPr lang="pl-PL" sz="2000" b="1" dirty="0">
                <a:solidFill>
                  <a:srgbClr val="002060"/>
                </a:solidFill>
              </a:rPr>
              <a:t>jabłka</a:t>
            </a:r>
            <a:r>
              <a:rPr lang="pl-PL" sz="2000" b="1" dirty="0"/>
              <a:t>. </a:t>
            </a:r>
            <a:r>
              <a:rPr lang="pl-PL" sz="2000" dirty="0"/>
              <a:t>Nie za słodkie i nie tak bogate              w kwasy. Dodatkowo pełnią funkcję oczyszczającą jamę ustną. Jedząc jabłko, pobudzamy wydzielanie śliny, która wypłukuje resztki jedzenia z przestrzeni między </a:t>
            </a:r>
            <a:r>
              <a:rPr lang="pl-PL" sz="2000" b="1" dirty="0"/>
              <a:t>zębami</a:t>
            </a:r>
            <a:r>
              <a:rPr lang="pl-PL" sz="2000" dirty="0"/>
              <a:t> i chroni </a:t>
            </a:r>
            <a:r>
              <a:rPr lang="pl-PL" sz="2000" b="1" dirty="0"/>
              <a:t>zęby</a:t>
            </a:r>
            <a:r>
              <a:rPr lang="pl-PL" sz="2000" dirty="0"/>
              <a:t> przed działaniem cukrów i kwasów.</a:t>
            </a:r>
            <a:endParaRPr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3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26" name="Google Shape;226;p23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10032318" cy="5518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/>
              <a:t>V. Zdrowe jedzenie  – zdrowe zęby.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/>
              <a:t>5.1. Produkty wskazane 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/>
              <a:t>MOCNE ZĘBY , MOCNE KOŚCI  – witamina D u Nas gości.</a:t>
            </a:r>
            <a:endParaRPr/>
          </a:p>
        </p:txBody>
      </p:sp>
      <p:pic>
        <p:nvPicPr>
          <p:cNvPr id="227" name="Google Shape;227;p23" descr="Zdrowe zęby, mocne kości, witamina D u nas gości! - Wiadomości Rolnicze  Polsk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15634" y="3029803"/>
            <a:ext cx="9790308" cy="32256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4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33" name="Google Shape;233;p24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10320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/>
              <a:t>V. Zdrowe jedzenie  – zdrowe zęby.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/>
              <a:t>5.2 Produkty zakazane.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pic>
        <p:nvPicPr>
          <p:cNvPr id="234" name="Google Shape;234;p24" descr="Lubisz słodycze? Zrób zapasy. W przyszłym roku będą dużo droższe - Super  Expres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4209" y="2595027"/>
            <a:ext cx="8393373" cy="3302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5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40" name="Google Shape;240;p25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 dirty="0"/>
              <a:t>V. Zdrowe jedzenie  – zdrowe zęby.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dirty="0"/>
              <a:t>5.2 Produkty zakazane.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 dirty="0"/>
              <a:t>Co najbardziej niszczy zęby?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000"/>
              <a:buNone/>
            </a:pPr>
            <a:r>
              <a:rPr lang="pl-PL" sz="2000" b="1" dirty="0">
                <a:solidFill>
                  <a:srgbClr val="00B050"/>
                </a:solidFill>
              </a:rPr>
              <a:t>Batoniki, czekoladki, landrynki </a:t>
            </a:r>
            <a:r>
              <a:rPr lang="pl-PL" sz="2000" dirty="0"/>
              <a:t>zawierają ogromne ilości cukrów, które są pożywieniem dla bakterii. Za </a:t>
            </a:r>
            <a:r>
              <a:rPr lang="pl-PL" sz="2000" b="1" dirty="0"/>
              <a:t>najbardziej</a:t>
            </a:r>
            <a:r>
              <a:rPr lang="pl-PL" sz="2000" dirty="0"/>
              <a:t> szkodliwe słodycze uznano </a:t>
            </a:r>
            <a:r>
              <a:rPr lang="pl-PL" sz="2000" b="1" dirty="0">
                <a:solidFill>
                  <a:srgbClr val="00B050"/>
                </a:solidFill>
              </a:rPr>
              <a:t>cukierki toffi i krówki</a:t>
            </a:r>
            <a:r>
              <a:rPr lang="pl-PL" sz="2000" dirty="0"/>
              <a:t>. Do grona pogromców zdrowego uśmiechu zaliczamy też twarde smakołyki, takie jak np. </a:t>
            </a:r>
            <a:r>
              <a:rPr lang="pl-PL" sz="2000" b="1" dirty="0">
                <a:solidFill>
                  <a:srgbClr val="00B050"/>
                </a:solidFill>
              </a:rPr>
              <a:t>lizaki</a:t>
            </a:r>
            <a:r>
              <a:rPr lang="pl-PL" sz="2000" dirty="0"/>
              <a:t>, które mogą uszkodzić szkliwo                                                 i spowodować ukruszenie zęba.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000"/>
              <a:buNone/>
            </a:pPr>
            <a:r>
              <a:rPr lang="pl-PL" sz="2000" b="1" dirty="0">
                <a:solidFill>
                  <a:srgbClr val="00B050"/>
                </a:solidFill>
              </a:rPr>
              <a:t>Długie przetrzymywanie pokarmów </a:t>
            </a:r>
            <a:r>
              <a:rPr lang="pl-PL" sz="2000" dirty="0"/>
              <a:t>w ustach powoduje obniżenie poziomu </a:t>
            </a:r>
            <a:r>
              <a:rPr lang="pl-PL" sz="2000" dirty="0" err="1"/>
              <a:t>pH</a:t>
            </a:r>
            <a:r>
              <a:rPr lang="pl-PL" sz="2000" dirty="0"/>
              <a:t> w jamie ustnej i osadzanie się resztek w szczelinach </a:t>
            </a:r>
            <a:r>
              <a:rPr lang="pl-PL" sz="2000" dirty="0" err="1"/>
              <a:t>międzyzębowych</a:t>
            </a:r>
            <a:r>
              <a:rPr lang="pl-PL" sz="2000" dirty="0"/>
              <a:t>. Rozwiązaniem jest jedzenie możliwie jak najmniej pokarmów okalających zęby oraz bezpośrednio po takim posiłku dokładna higiena jamy ustnej.</a:t>
            </a:r>
            <a:endParaRPr sz="2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6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46" name="Google Shape;246;p26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/>
              <a:t>V. Zdrowe jedzenie  – zdrowe zęby.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/>
              <a:t>5.2 Produkty zakazane.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/>
              <a:t>Soki – choć są zdrowe niszczą zęby.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pic>
        <p:nvPicPr>
          <p:cNvPr id="247" name="Google Shape;247;p26" descr="Czy soki owocowe niszczą szkliwo?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3623" y="2967843"/>
            <a:ext cx="9203141" cy="2764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53" name="Google Shape;253;p27"/>
          <p:cNvSpPr txBox="1">
            <a:spLocks noGrp="1"/>
          </p:cNvSpPr>
          <p:nvPr>
            <p:ph type="subTitle" idx="1"/>
          </p:nvPr>
        </p:nvSpPr>
        <p:spPr>
          <a:xfrm>
            <a:off x="1073623" y="736979"/>
            <a:ext cx="9708108" cy="559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/>
              <a:t>V. Próchnica  – zdrowe zęby.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pic>
        <p:nvPicPr>
          <p:cNvPr id="254" name="Google Shape;254;p27" descr="produkty kariogenne i kariostatyczne - Pragnienia Kobi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5110" y="1446664"/>
            <a:ext cx="9466998" cy="4940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>
            <a:off x="1524000" y="682388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260" name="Google Shape;260;p28"/>
          <p:cNvSpPr txBox="1">
            <a:spLocks noGrp="1"/>
          </p:cNvSpPr>
          <p:nvPr>
            <p:ph type="subTitle" idx="1"/>
          </p:nvPr>
        </p:nvSpPr>
        <p:spPr>
          <a:xfrm>
            <a:off x="235661" y="586854"/>
            <a:ext cx="10867284" cy="5527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800" b="1" dirty="0"/>
              <a:t>                                                  Dziękuję za uwagę !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  <p:sp>
        <p:nvSpPr>
          <p:cNvPr id="261" name="Google Shape;261;p28" descr="Kto o ząbki dba - Dzień Dentysty - Zespół Szkół Integracynych w Osieku  Jasielskim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2" name="Google Shape;262;p28" descr="Stacja (dla) Zdrowia: Zdrowe ząbk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33334" y="2044404"/>
            <a:ext cx="6584325" cy="341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type="subTitle" idx="1"/>
          </p:nvPr>
        </p:nvSpPr>
        <p:spPr>
          <a:xfrm>
            <a:off x="806245" y="1122363"/>
            <a:ext cx="10540181" cy="5359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0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8095"/>
              <a:buNone/>
            </a:pPr>
            <a:r>
              <a:rPr lang="pl-PL" sz="6300" b="1" dirty="0"/>
              <a:t>I. Zasady ogólne.</a:t>
            </a:r>
            <a:endParaRPr sz="6300" b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2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rPr lang="pl-PL" sz="4350" b="1" dirty="0"/>
              <a:t>1.1 Diagnoz potrzeb. </a:t>
            </a:r>
            <a:endParaRPr sz="4350" b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rPr lang="pl-PL" sz="4350" dirty="0"/>
              <a:t>Za zdrowie jamy ustnej dzieci, odpowiadają </a:t>
            </a:r>
            <a:r>
              <a:rPr lang="pl-PL" sz="4350" b="1" dirty="0"/>
              <a:t>rodzice</a:t>
            </a:r>
            <a:r>
              <a:rPr lang="pl-PL" sz="4350" dirty="0"/>
              <a:t> oraz </a:t>
            </a:r>
            <a:r>
              <a:rPr lang="pl-PL" sz="4350" b="1" dirty="0"/>
              <a:t>opiekunowie . </a:t>
            </a:r>
            <a:r>
              <a:rPr lang="pl-PL" sz="4350" dirty="0"/>
              <a:t>Zachowania profilaktyczne w są wyniesione z  dzieciństwa. Próchnica dotyczy 35-50 % dzieci w wieku 2-3 lat.</a:t>
            </a:r>
            <a:endParaRPr sz="435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rPr lang="pl-PL" sz="4350" b="1" dirty="0"/>
              <a:t>1.2 Cele główne.</a:t>
            </a:r>
            <a:endParaRPr sz="4350" b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rPr lang="pl-PL" sz="4350" dirty="0"/>
              <a:t>Prowadzenie edukacji prozdrowotnej w zakresie higieny i zdrowia jamy ustnej wśród dzieci i ich opiekunów w żłobku oraz rodziców.</a:t>
            </a:r>
            <a:endParaRPr sz="435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rPr lang="pl-PL" sz="4350" b="1" dirty="0"/>
              <a:t>1.3 Cele szczegółowe.</a:t>
            </a:r>
            <a:endParaRPr sz="4350" b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3563"/>
              <a:buNone/>
            </a:pPr>
            <a:r>
              <a:rPr lang="pl-PL" sz="4350" dirty="0"/>
              <a:t>Kształtowanie właściwych nawyków higienicznych w zakresie zdrowia jamy ustnej u dzieci.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3563"/>
              <a:buNone/>
            </a:pPr>
            <a:r>
              <a:rPr lang="pl-PL" sz="4350" dirty="0"/>
              <a:t>                                                                                                                                                                 Kształtowanie właściwych nawyków dietetycznych w zakresie zdrowia jamy ustnej u dzieci.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3563"/>
              <a:buNone/>
            </a:pPr>
            <a:r>
              <a:rPr lang="pl-PL" sz="4350" dirty="0"/>
              <a:t>                                                                                                                                      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3563"/>
              <a:buNone/>
            </a:pPr>
            <a:r>
              <a:rPr lang="pl-PL" sz="4350" dirty="0"/>
              <a:t>Wprowadzenie i popularyzacja treści prozdrowotnych w zakresie jamy ustnej wśród rodziców                                    i opiekunów.</a:t>
            </a:r>
            <a:endParaRPr sz="435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03" name="Google Shape;103;p4"/>
          <p:cNvSpPr txBox="1">
            <a:spLocks noGrp="1"/>
          </p:cNvSpPr>
          <p:nvPr>
            <p:ph type="subTitle" idx="1"/>
          </p:nvPr>
        </p:nvSpPr>
        <p:spPr>
          <a:xfrm>
            <a:off x="1396181" y="286621"/>
            <a:ext cx="9832258" cy="5359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 sz="2800" b="1" dirty="0"/>
              <a:t>II. Jama ustna.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pl-PL" sz="2200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 sz="2200" dirty="0"/>
              <a:t>2.1 Budowa jamy ustnej.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pl-PL" sz="2200" dirty="0"/>
              <a:t>Jama ustna jest pierwszym odcinkiem przewodu pokarmowego.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pl-PL" sz="2200" dirty="0"/>
              <a:t>Odpowiada ona przede wszystkim za przyjmowanie, rozdrabnianie i wstępne trawienie pokarmów.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pl-PL" sz="2200" dirty="0"/>
              <a:t>Funkcje te mogą być pełnione dzięki obecnym wewnątrz jamy ustnej </a:t>
            </a:r>
            <a:r>
              <a:rPr lang="pl-PL" sz="2200" u="sng" dirty="0">
                <a:solidFill>
                  <a:schemeClr val="hlink"/>
                </a:solidFill>
                <a:hlinkClick r:id="rId3"/>
              </a:rPr>
              <a:t>zębom</a:t>
            </a:r>
            <a:r>
              <a:rPr lang="pl-PL" sz="2200" dirty="0"/>
              <a:t> oraz </a:t>
            </a:r>
            <a:r>
              <a:rPr lang="pl-PL" sz="2200" u="sng" dirty="0">
                <a:solidFill>
                  <a:schemeClr val="hlink"/>
                </a:solidFill>
                <a:hlinkClick r:id="rId4"/>
              </a:rPr>
              <a:t>językowi</a:t>
            </a:r>
            <a:r>
              <a:rPr lang="pl-PL" sz="2200" dirty="0"/>
              <a:t>.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pl-PL" sz="2200" dirty="0"/>
              <a:t>Ich praca wspomagana jest przez pracę </a:t>
            </a:r>
            <a:r>
              <a:rPr lang="pl-PL" sz="2200" u="sng" dirty="0">
                <a:solidFill>
                  <a:schemeClr val="hlink"/>
                </a:solidFill>
                <a:hlinkClick r:id="rId5"/>
              </a:rPr>
              <a:t>gruczołów ślinowych</a:t>
            </a:r>
            <a:r>
              <a:rPr lang="pl-PL" sz="2200" dirty="0"/>
              <a:t>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pl-PL" sz="2200" dirty="0"/>
              <a:t> Od przodu jama ustna kontaktuje się ze światem zewnętrznym przez </a:t>
            </a:r>
            <a:r>
              <a:rPr lang="pl-PL" sz="2200" u="sng" dirty="0">
                <a:solidFill>
                  <a:srgbClr val="FF0000"/>
                </a:solidFill>
              </a:rPr>
              <a:t>szparę ust, </a:t>
            </a:r>
            <a:r>
              <a:rPr lang="pl-PL" sz="2200" dirty="0"/>
              <a:t>ograniczoną </a:t>
            </a:r>
            <a:r>
              <a:rPr lang="pl-PL" sz="2200" u="sng" dirty="0">
                <a:solidFill>
                  <a:srgbClr val="FF0000"/>
                </a:solidFill>
              </a:rPr>
              <a:t>wargą górną </a:t>
            </a:r>
            <a:r>
              <a:rPr lang="pl-PL" sz="2200" dirty="0">
                <a:solidFill>
                  <a:srgbClr val="FF0000"/>
                </a:solidFill>
              </a:rPr>
              <a:t>i</a:t>
            </a:r>
            <a:r>
              <a:rPr lang="pl-PL" sz="2200" u="sng" dirty="0">
                <a:solidFill>
                  <a:srgbClr val="FF0000"/>
                </a:solidFill>
              </a:rPr>
              <a:t> dolną. </a:t>
            </a:r>
            <a:endParaRPr sz="2200" u="sng" dirty="0">
              <a:solidFill>
                <a:srgbClr val="FF0000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pl-PL" sz="2200" dirty="0"/>
              <a:t>Ku tyłowi graniczy ona z gardłem.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pl-PL" sz="2200" dirty="0"/>
              <a:t>W skład jamy ustnej wchodzi </a:t>
            </a:r>
            <a:r>
              <a:rPr lang="pl-PL" sz="2200" u="sng" dirty="0">
                <a:solidFill>
                  <a:srgbClr val="FF0000"/>
                </a:solidFill>
              </a:rPr>
              <a:t>przedsionek </a:t>
            </a:r>
            <a:r>
              <a:rPr lang="pl-PL" sz="2200" dirty="0">
                <a:solidFill>
                  <a:srgbClr val="FF0000"/>
                </a:solidFill>
              </a:rPr>
              <a:t>i </a:t>
            </a:r>
            <a:r>
              <a:rPr lang="pl-PL" sz="2200" u="sng" dirty="0">
                <a:solidFill>
                  <a:srgbClr val="FF0000"/>
                </a:solidFill>
              </a:rPr>
              <a:t>jama ustna właściwa.</a:t>
            </a:r>
            <a:endParaRPr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subTitle" idx="1"/>
          </p:nvPr>
        </p:nvSpPr>
        <p:spPr>
          <a:xfrm>
            <a:off x="678426" y="502930"/>
            <a:ext cx="10746658" cy="5770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lang="pl-PL" dirty="0"/>
            </a:br>
            <a:r>
              <a:rPr lang="pl-PL" sz="2600" b="1" dirty="0"/>
              <a:t>2.2 Choroby jamy ustnej.</a:t>
            </a:r>
            <a:endParaRPr b="1" dirty="0"/>
          </a:p>
          <a:p>
            <a:pPr marL="0" lvl="0" indent="0" algn="just" rtl="0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600" dirty="0"/>
              <a:t>Z początkowo niegroźnych </a:t>
            </a:r>
            <a:r>
              <a:rPr lang="pl-PL" sz="2600" dirty="0" err="1"/>
              <a:t>odwapnień</a:t>
            </a:r>
            <a:r>
              <a:rPr lang="pl-PL" sz="2600" dirty="0"/>
              <a:t> szkliwa powstają niewielkie ubytki, które nieleczone stają się coraz większa. </a:t>
            </a:r>
            <a:endParaRPr sz="2600" dirty="0"/>
          </a:p>
          <a:p>
            <a:pPr marL="0" lvl="0" indent="0" algn="just" rtl="0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600" dirty="0"/>
              <a:t>Stan taki predysponuje do rozwoju stanów zapalnych miazgi a w rezultacie do jej </a:t>
            </a:r>
            <a:r>
              <a:rPr lang="pl-PL" sz="2600" u="sng" dirty="0">
                <a:solidFill>
                  <a:schemeClr val="hlink"/>
                </a:solidFill>
                <a:hlinkClick r:id="rId3"/>
              </a:rPr>
              <a:t>zgorzeli</a:t>
            </a:r>
            <a:r>
              <a:rPr lang="pl-PL" sz="2600" dirty="0"/>
              <a:t>. </a:t>
            </a:r>
            <a:endParaRPr sz="2600" dirty="0"/>
          </a:p>
          <a:p>
            <a:pPr marL="0" lvl="0" indent="0" algn="just" rtl="0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600" dirty="0"/>
              <a:t>Bakterie kolonizujące martwią miazgę, zajmują kolejne tkanki wytwarzając tzw. </a:t>
            </a:r>
            <a:r>
              <a:rPr lang="pl-PL" sz="2600" u="sng" dirty="0">
                <a:solidFill>
                  <a:schemeClr val="hlink"/>
                </a:solidFill>
                <a:hlinkClick r:id="rId4"/>
              </a:rPr>
              <a:t>ropnie zębów</a:t>
            </a:r>
            <a:r>
              <a:rPr lang="pl-PL" sz="2600" dirty="0"/>
              <a:t>. </a:t>
            </a:r>
            <a:endParaRPr sz="2600" dirty="0"/>
          </a:p>
          <a:p>
            <a:pPr marL="0" lvl="0" indent="0" algn="just" rtl="0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600" dirty="0"/>
              <a:t>Choroby zębów są często bardzo bolesne i przez to stają się główną przyczyną wizyt w gabinecie stomatologicznym.</a:t>
            </a:r>
            <a:endParaRPr sz="2600" dirty="0"/>
          </a:p>
          <a:p>
            <a:pPr marL="0" lvl="0" indent="0" algn="just" rtl="0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600" dirty="0"/>
              <a:t>Kolejną grupę chorób stanowią choroby przyzębia związane  z tzw. płytką nazębną. Mogą one powodować </a:t>
            </a:r>
            <a:r>
              <a:rPr lang="pl-PL" sz="2600" u="sng" dirty="0">
                <a:solidFill>
                  <a:schemeClr val="hlink"/>
                </a:solidFill>
                <a:hlinkClick r:id="rId5"/>
              </a:rPr>
              <a:t>krwawienie z dziąseł</a:t>
            </a:r>
            <a:r>
              <a:rPr lang="pl-PL" sz="2600" dirty="0"/>
              <a:t>, rozchwianie zębów, </a:t>
            </a:r>
            <a:r>
              <a:rPr lang="pl-PL" sz="2600" u="sng" dirty="0">
                <a:solidFill>
                  <a:schemeClr val="hlink"/>
                </a:solidFill>
                <a:hlinkClick r:id="rId6"/>
              </a:rPr>
              <a:t>nieprzyjemny zapach z ust</a:t>
            </a:r>
            <a:r>
              <a:rPr lang="pl-PL" sz="2600" dirty="0"/>
              <a:t>.  Są drugą co do częstości po próchnicy, przyczyną utraty zębów.</a:t>
            </a:r>
            <a:endParaRPr sz="2600" dirty="0"/>
          </a:p>
          <a:p>
            <a:pPr marL="0" lvl="0" indent="0" algn="just" rtl="0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 sz="2600" dirty="0"/>
              <a:t>Do najczęściej występujących w tym obszarze należy zaliczyć choroby zębów na czele  z </a:t>
            </a:r>
            <a:r>
              <a:rPr lang="pl-PL" sz="4000" dirty="0">
                <a:solidFill>
                  <a:srgbClr val="FF0000"/>
                </a:solidFill>
              </a:rPr>
              <a:t>próchnicą</a:t>
            </a:r>
            <a:r>
              <a:rPr lang="pl-PL" sz="4000" dirty="0"/>
              <a:t>. </a:t>
            </a:r>
            <a:endParaRPr sz="26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15" name="Google Shape;115;p6"/>
          <p:cNvSpPr txBox="1">
            <a:spLocks noGrp="1"/>
          </p:cNvSpPr>
          <p:nvPr>
            <p:ph type="subTitle" idx="1"/>
          </p:nvPr>
        </p:nvSpPr>
        <p:spPr>
          <a:xfrm>
            <a:off x="1425678" y="276789"/>
            <a:ext cx="10019070" cy="6045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lang="pl-PL" dirty="0"/>
            </a:br>
            <a:r>
              <a:rPr lang="pl-PL" sz="2600" b="1" dirty="0"/>
              <a:t>2.2 Choroby jamy ustnej.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600"/>
              <a:buNone/>
            </a:pPr>
            <a:r>
              <a:rPr lang="pl-PL" sz="2600" b="1" dirty="0">
                <a:solidFill>
                  <a:srgbClr val="FF0000"/>
                </a:solidFill>
              </a:rPr>
              <a:t>PRÓCHNICA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200"/>
              <a:buNone/>
            </a:pPr>
            <a:r>
              <a:rPr lang="pl-PL" sz="2200" u="sng" dirty="0">
                <a:solidFill>
                  <a:srgbClr val="0070C0"/>
                </a:solidFill>
              </a:rPr>
              <a:t>Próchnica </a:t>
            </a:r>
            <a:r>
              <a:rPr lang="pl-PL" sz="2200" dirty="0"/>
              <a:t>początkowa mleczaków jest bowiem zupełnie bezbolesna i niewidoczna gołym okiem. Rozwija się stopniowo, zaczynając swoją „ucztę” od szkliwa i powodując jego demineralizację. Wówczas, na zębie pojawia się matowa, kredowobiała plama próchnicowa, która z czasem staje się czarna.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Gdy </a:t>
            </a:r>
            <a:r>
              <a:rPr lang="pl-PL" sz="2000" u="sng" dirty="0">
                <a:solidFill>
                  <a:srgbClr val="0070C0"/>
                </a:solidFill>
              </a:rPr>
              <a:t>dziecko </a:t>
            </a:r>
            <a:r>
              <a:rPr lang="pl-PL" sz="2000" dirty="0"/>
              <a:t>zje lub wypije cokolwiek zawierającego cukier, bakterie w płytce nazębnej rozkładają cukier na kwas atakujący szkliwo. Na skutek osłabienia szkliwa w zębach pojawiają się dziury. Są one określane jako „ubytki".</a:t>
            </a:r>
            <a:endParaRPr sz="22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200"/>
              <a:buNone/>
            </a:pPr>
            <a:r>
              <a:rPr lang="pl-PL" sz="2200" u="sng" dirty="0">
                <a:solidFill>
                  <a:srgbClr val="0070C0"/>
                </a:solidFill>
              </a:rPr>
              <a:t>Najważniejsze zasady, </a:t>
            </a:r>
            <a:r>
              <a:rPr lang="pl-PL" sz="2200" dirty="0"/>
              <a:t>dzięki którym unikniemy próchnicy na zębach naszego dziecka to regularne wizyty u stomatologa , </a:t>
            </a:r>
            <a:r>
              <a:rPr lang="pl-PL" sz="2200" b="1" dirty="0">
                <a:solidFill>
                  <a:srgbClr val="FF0000"/>
                </a:solidFill>
              </a:rPr>
              <a:t>jak pojawią się pierwsze zęby mleczne</a:t>
            </a:r>
            <a:r>
              <a:rPr lang="pl-PL" sz="2200" dirty="0"/>
              <a:t>, mycie zębów minimum dwa razy dziennie i płukanie ich wodą po każdym posiłku również                  u </a:t>
            </a:r>
            <a:r>
              <a:rPr lang="pl-PL" sz="2200" b="1" dirty="0"/>
              <a:t>niemowląt,</a:t>
            </a:r>
            <a:r>
              <a:rPr lang="pl-PL" sz="2200" dirty="0"/>
              <a:t> podawanie dziecku niesłodzonych napojów, podawanie dziecku dużej ilości warzyw i owoców, zawierających mikroelementy .</a:t>
            </a:r>
            <a:endParaRPr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subTitle" idx="1"/>
          </p:nvPr>
        </p:nvSpPr>
        <p:spPr>
          <a:xfrm>
            <a:off x="1366684" y="522595"/>
            <a:ext cx="9144000" cy="5359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lang="pl-PL" dirty="0"/>
            </a:br>
            <a:r>
              <a:rPr lang="pl-PL" sz="2600" b="1" dirty="0"/>
              <a:t>2.2 Choroby jamy ustnej.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600"/>
              <a:buNone/>
            </a:pPr>
            <a:r>
              <a:rPr lang="pl-PL" sz="2600" b="1" dirty="0">
                <a:solidFill>
                  <a:srgbClr val="FF0000"/>
                </a:solidFill>
              </a:rPr>
              <a:t>PRÓCHNICA –Leczenie Stomatolog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Należy wiedzieć, że </a:t>
            </a:r>
            <a:r>
              <a:rPr lang="pl-PL" sz="2000" u="sng" dirty="0">
                <a:solidFill>
                  <a:srgbClr val="0070C0"/>
                </a:solidFill>
              </a:rPr>
              <a:t>próchnica</a:t>
            </a:r>
            <a:r>
              <a:rPr lang="pl-PL" sz="2000" u="sng" dirty="0"/>
              <a:t> p</a:t>
            </a:r>
            <a:r>
              <a:rPr lang="pl-PL" sz="2000" dirty="0"/>
              <a:t>oczątkowa to stan, który </a:t>
            </a:r>
            <a:r>
              <a:rPr lang="pl-PL" sz="2000" u="sng" dirty="0">
                <a:solidFill>
                  <a:srgbClr val="0070C0"/>
                </a:solidFill>
              </a:rPr>
              <a:t>można</a:t>
            </a:r>
            <a:r>
              <a:rPr lang="pl-PL" sz="2000" dirty="0"/>
              <a:t> jeszcze </a:t>
            </a:r>
            <a:r>
              <a:rPr lang="pl-PL" sz="2000" u="sng" dirty="0">
                <a:solidFill>
                  <a:srgbClr val="0070C0"/>
                </a:solidFill>
              </a:rPr>
              <a:t>zatrzymać, </a:t>
            </a:r>
            <a:r>
              <a:rPr lang="pl-PL" sz="2000" dirty="0"/>
              <a:t>dzięki czemu nie będzie wówczas konieczne borowanie zębów. Dalszy rozwój próchnicy przebiega jednak bardzo szybko. Niewykryte w porę bakterie atakują głębsze partie zęba, niszcząc zębinę.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W tym przypadku </a:t>
            </a:r>
            <a:r>
              <a:rPr lang="pl-PL" sz="2000" u="sng" dirty="0">
                <a:solidFill>
                  <a:srgbClr val="0070C0"/>
                </a:solidFill>
              </a:rPr>
              <a:t>sposób leczenia próchnicy</a:t>
            </a:r>
            <a:r>
              <a:rPr lang="pl-PL" sz="2000" dirty="0"/>
              <a:t> zębów u dzieci jest dobierany indywidualnie. Stosowane metody to nasączanie azotanem srebra, który powstrzymuje rozwój próchnicy w przypadku zębów mlecznych, usunięcie chorej części tkanki i zastąpienie jej wypełnieniem, a w skrajnych wypadkach – usunięcie całości chorego zęba.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000"/>
              <a:buNone/>
            </a:pPr>
            <a:r>
              <a:rPr lang="pl-PL" sz="2000" b="1" dirty="0">
                <a:solidFill>
                  <a:srgbClr val="FF0000"/>
                </a:solidFill>
              </a:rPr>
              <a:t>PRÓCHNICA BUTELKOWA.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r>
              <a:rPr lang="pl-PL" sz="2000" u="sng" dirty="0">
                <a:solidFill>
                  <a:srgbClr val="0070C0"/>
                </a:solidFill>
              </a:rPr>
              <a:t>Próchnicy butelkowej</a:t>
            </a:r>
            <a:r>
              <a:rPr lang="pl-PL" sz="2000" dirty="0"/>
              <a:t> można </a:t>
            </a:r>
            <a:r>
              <a:rPr lang="pl-PL" sz="2000" u="sng" dirty="0">
                <a:solidFill>
                  <a:srgbClr val="0070C0"/>
                </a:solidFill>
              </a:rPr>
              <a:t>zapobiec</a:t>
            </a:r>
            <a:r>
              <a:rPr lang="pl-PL" sz="2000" dirty="0"/>
              <a:t>. Przede wszystkim nie należy zbyt długo karmić dziecka butelką. Należy również uważać na używanie tzw. kubków niekapków, smoczków, których stosowanie również naraża nie do końca zmineralizowane mleczne zęby na uszkodzenia.</a:t>
            </a:r>
            <a:endParaRPr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br>
              <a:rPr lang="pl-PL"/>
            </a:br>
            <a:r>
              <a:rPr lang="pl-PL"/>
              <a:t>  </a:t>
            </a:r>
            <a:br>
              <a:rPr lang="pl-PL"/>
            </a:br>
            <a:endParaRPr/>
          </a:p>
        </p:txBody>
      </p:sp>
      <p:sp>
        <p:nvSpPr>
          <p:cNvPr id="127" name="Google Shape;127;p8"/>
          <p:cNvSpPr txBox="1">
            <a:spLocks noGrp="1"/>
          </p:cNvSpPr>
          <p:nvPr>
            <p:ph type="subTitle" idx="1"/>
          </p:nvPr>
        </p:nvSpPr>
        <p:spPr>
          <a:xfrm>
            <a:off x="1524000" y="620918"/>
            <a:ext cx="9144000" cy="5359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b="1" dirty="0"/>
              <a:t>III. Uzębienie mleczne i stałe.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l-PL" sz="2000" dirty="0"/>
              <a:t>3.1 Budowa zęba.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</p:txBody>
      </p:sp>
      <p:pic>
        <p:nvPicPr>
          <p:cNvPr id="128" name="Google Shape;128;p8" descr="Budowa zęba - Profiden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4085" y="2208442"/>
            <a:ext cx="10549719" cy="3751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"/>
          <p:cNvSpPr txBox="1">
            <a:spLocks noGrp="1"/>
          </p:cNvSpPr>
          <p:nvPr>
            <p:ph type="ctrTitle"/>
          </p:nvPr>
        </p:nvSpPr>
        <p:spPr>
          <a:xfrm>
            <a:off x="1887793" y="475911"/>
            <a:ext cx="9144000" cy="543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  </a:t>
            </a:r>
            <a:br>
              <a:rPr lang="pl-PL" dirty="0"/>
            </a:br>
            <a:endParaRPr dirty="0"/>
          </a:p>
        </p:txBody>
      </p:sp>
      <p:sp>
        <p:nvSpPr>
          <p:cNvPr id="134" name="Google Shape;134;p9"/>
          <p:cNvSpPr txBox="1">
            <a:spLocks noGrp="1"/>
          </p:cNvSpPr>
          <p:nvPr>
            <p:ph type="subTitle" idx="1"/>
          </p:nvPr>
        </p:nvSpPr>
        <p:spPr>
          <a:xfrm>
            <a:off x="550753" y="324465"/>
            <a:ext cx="10959153" cy="5704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l-PL" sz="2600" b="1" dirty="0"/>
              <a:t>   3.2 Uzębienie mleczne.</a:t>
            </a:r>
            <a:endParaRPr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 dirty="0"/>
          </a:p>
        </p:txBody>
      </p:sp>
      <p:pic>
        <p:nvPicPr>
          <p:cNvPr id="135" name="Google Shape;135;p9" descr="Zęby mleczne a zęby stałe. Kiedy wypadają mleczaki?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5781" y="1645803"/>
            <a:ext cx="8150942" cy="40943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19</TotalTime>
  <Words>2284</Words>
  <Application>Microsoft Office PowerPoint</Application>
  <PresentationFormat>Panoramiczny</PresentationFormat>
  <Paragraphs>221</Paragraphs>
  <Slides>28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Calibri</vt:lpstr>
      <vt:lpstr>Gill Sans MT</vt:lpstr>
      <vt:lpstr>Noto Sans Symbols</vt:lpstr>
      <vt:lpstr>Paczka</vt:lpstr>
      <vt:lpstr>PROGRAM ZDROWIA JAMY USTNEJ I ZAPOBIEGANIA PRÓCHNICY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ZDROWIA JAMY USTNEJ I ZAPOBIEGANIA PRÓCHNICY</dc:title>
  <dc:creator>Joanna</dc:creator>
  <cp:lastModifiedBy>Renata Rucińska</cp:lastModifiedBy>
  <cp:revision>7</cp:revision>
  <dcterms:created xsi:type="dcterms:W3CDTF">2022-12-04T07:57:37Z</dcterms:created>
  <dcterms:modified xsi:type="dcterms:W3CDTF">2023-01-24T12:53:52Z</dcterms:modified>
</cp:coreProperties>
</file>